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3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3" d="100"/>
          <a:sy n="73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C640B5-6231-4C85-BAEA-7C77376D0656}" type="datetimeFigureOut">
              <a:rPr lang="en-US" smtClean="0"/>
              <a:pPr/>
              <a:t>11/29/2011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9B4109F-561C-4B12-B3CE-E159CA41F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plore-parliament.net/playMovie.htm?nssMovieName=0187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zunQ--S7R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youtube.com/watch?v=Yk8U58vfOoc&amp;feature=related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Wycliffe’s 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Bible is the supreme authority for all believers.</a:t>
            </a:r>
          </a:p>
          <a:p>
            <a:r>
              <a:rPr lang="en-US" dirty="0" smtClean="0"/>
              <a:t>Every Christian should study the Bible.</a:t>
            </a:r>
          </a:p>
          <a:p>
            <a:r>
              <a:rPr lang="en-US" dirty="0" smtClean="0"/>
              <a:t>Knowledge of Scripture would exposes the errors in teaching and practice.</a:t>
            </a:r>
          </a:p>
          <a:p>
            <a:pPr>
              <a:buNone/>
            </a:pPr>
            <a:r>
              <a:rPr lang="en-US" dirty="0" smtClean="0"/>
              <a:t>He translated the Bible into English. (1382)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http://www.explore-parliament.net/playMovie.htm?nssMovieName=0187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Wycliffe</a:t>
            </a:r>
            <a:endParaRPr lang="en-US" dirty="0"/>
          </a:p>
        </p:txBody>
      </p:sp>
      <p:pic>
        <p:nvPicPr>
          <p:cNvPr id="5" name="Content Placeholder 4" descr="Lollards' Tow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990600"/>
            <a:ext cx="2543577" cy="2286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3810000" cy="5668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Wycliffe also trained laymen to preach the gospel.</a:t>
            </a:r>
          </a:p>
          <a:p>
            <a:r>
              <a:rPr lang="en-US" dirty="0" smtClean="0"/>
              <a:t>He and his followers met with much opposition.</a:t>
            </a:r>
          </a:p>
          <a:p>
            <a:r>
              <a:rPr lang="en-US" dirty="0" smtClean="0"/>
              <a:t>He was branded a heretic by church leaders.</a:t>
            </a:r>
          </a:p>
          <a:p>
            <a:r>
              <a:rPr lang="en-US" dirty="0" smtClean="0"/>
              <a:t>He died in 1384 of a stroke.</a:t>
            </a:r>
          </a:p>
          <a:p>
            <a:r>
              <a:rPr lang="en-US" dirty="0" smtClean="0"/>
              <a:t>His followers, called Lollards, were imprisoned, tortured, and burned at the stake.</a:t>
            </a:r>
            <a:endParaRPr lang="en-US" dirty="0"/>
          </a:p>
        </p:txBody>
      </p:sp>
      <p:pic>
        <p:nvPicPr>
          <p:cNvPr id="6" name="Picture 5" descr="Lollards p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4166616"/>
            <a:ext cx="2400300" cy="22722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3505200"/>
            <a:ext cx="3519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Lollards’ Tower, used as a prison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Huss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1369?-1415</a:t>
            </a:r>
          </a:p>
          <a:p>
            <a:r>
              <a:rPr lang="en-US" dirty="0" smtClean="0"/>
              <a:t>From Bohemia</a:t>
            </a:r>
          </a:p>
          <a:p>
            <a:r>
              <a:rPr lang="en-US" dirty="0" smtClean="0"/>
              <a:t>Opposed the worldliness of the Church.</a:t>
            </a:r>
          </a:p>
          <a:p>
            <a:r>
              <a:rPr lang="en-US" dirty="0" smtClean="0"/>
              <a:t>Summoned to Council of Constance, promising imperial protection.</a:t>
            </a:r>
          </a:p>
          <a:p>
            <a:r>
              <a:rPr lang="en-US" dirty="0" smtClean="0"/>
              <a:t>Imprisoned, tried, found guilty of heresy.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john-hus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2362200"/>
            <a:ext cx="3229927" cy="269160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Condemned to die at the stake.</a:t>
            </a:r>
          </a:p>
          <a:p>
            <a:r>
              <a:rPr lang="en-US" dirty="0" smtClean="0"/>
              <a:t>Officials asked him to recant to spare his life.</a:t>
            </a:r>
          </a:p>
          <a:p>
            <a:r>
              <a:rPr lang="en-US" dirty="0" smtClean="0"/>
              <a:t>His response: “I shall die with joy today in the faith of the gospel which I have preached.”</a:t>
            </a:r>
          </a:p>
          <a:p>
            <a:r>
              <a:rPr lang="en-US" dirty="0" smtClean="0"/>
              <a:t>His strong faith in the face of death drew other Bohemians to stick to his teachings even though they also faced persecution.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neither Wycliffe nor Huss were able to initiate widespread reform in the church, they had called attention to the spiritual condition of the church.</a:t>
            </a:r>
          </a:p>
          <a:p>
            <a:r>
              <a:rPr lang="en-US" dirty="0" smtClean="0"/>
              <a:t>They were “reformers before the Reformation” and prepared the way for the Protestant Reformation.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Examine the “Chaucer &amp; Wycliffe” inset on page 279.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Chaucer uses a metaphor:</a:t>
            </a:r>
          </a:p>
          <a:p>
            <a:pPr lvl="1"/>
            <a:r>
              <a:rPr lang="en-US" dirty="0" smtClean="0"/>
              <a:t>“That if gold rust, what shall iron do?”</a:t>
            </a:r>
          </a:p>
          <a:p>
            <a:pPr lvl="1"/>
            <a:r>
              <a:rPr lang="en-US" dirty="0" smtClean="0"/>
              <a:t>What do gold and iron symbolize?</a:t>
            </a:r>
          </a:p>
          <a:p>
            <a:pPr lvl="1">
              <a:buNone/>
            </a:pPr>
            <a:r>
              <a:rPr lang="en-US" dirty="0" smtClean="0"/>
              <a:t>In the </a:t>
            </a:r>
            <a:r>
              <a:rPr lang="en-US" i="1" dirty="0" smtClean="0"/>
              <a:t>Canterbury Tales</a:t>
            </a:r>
            <a:r>
              <a:rPr lang="en-US" dirty="0" smtClean="0"/>
              <a:t>, Chaucer pokes fun of real people of his day.  Whom do you think he was referencing as “a good man was there of religion…”?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pic>
        <p:nvPicPr>
          <p:cNvPr id="4" name="Picture 3" descr="parson canterbury ta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1" y="2066884"/>
            <a:ext cx="3481408" cy="3419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the Reformation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Martin Luther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 Luther</a:t>
            </a:r>
            <a:endParaRPr lang="en-US" dirty="0"/>
          </a:p>
        </p:txBody>
      </p:sp>
      <p:pic>
        <p:nvPicPr>
          <p:cNvPr id="7" name="Content Placeholder 6" descr="Martin-Luther Youn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5338" y="1600200"/>
            <a:ext cx="3281323" cy="452596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German scholar whose father wanted him to be a lawyer.</a:t>
            </a:r>
          </a:p>
          <a:p>
            <a:r>
              <a:rPr lang="en-US" dirty="0" smtClean="0"/>
              <a:t>Caught in a fearsome thunderstorm, he prayed to a saint to spare his life with a bargain: he would become a monk.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5440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 joined the Augustinian order and was ordained a priest.</a:t>
            </a:r>
          </a:p>
          <a:p>
            <a:r>
              <a:rPr lang="en-US" dirty="0" smtClean="0"/>
              <a:t>He lived in a monastery trying to earn salvation by doing good works.</a:t>
            </a:r>
          </a:p>
          <a:p>
            <a:r>
              <a:rPr lang="en-US" dirty="0" smtClean="0"/>
              <a:t>Although he taught Bible at Wittenberg university, he had lots of doubts about whether he would go to heaven when he died.</a:t>
            </a:r>
          </a:p>
          <a:p>
            <a:r>
              <a:rPr lang="en-US" dirty="0" smtClean="0"/>
              <a:t>Through his Scriptural studies, he learned that he could never perform enough good deeds to be justified before God:  justification came by faith alone.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Solas</a:t>
            </a:r>
            <a:r>
              <a:rPr lang="en-US" dirty="0" smtClean="0"/>
              <a:t> of the Reformation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Sola fide </a:t>
            </a:r>
            <a:r>
              <a:rPr lang="en-US" dirty="0" smtClean="0"/>
              <a:t>– Justification is by faith alone.</a:t>
            </a:r>
          </a:p>
          <a:p>
            <a:r>
              <a:rPr lang="en-US" i="1" dirty="0" smtClean="0"/>
              <a:t>Sola scriptura </a:t>
            </a:r>
            <a:r>
              <a:rPr lang="en-US" dirty="0" smtClean="0"/>
              <a:t>– The “Scripture alone” is necessary, sufficient, authoritative, and clear for man.</a:t>
            </a:r>
          </a:p>
          <a:p>
            <a:r>
              <a:rPr lang="en-US" i="1" dirty="0" smtClean="0"/>
              <a:t>Sola Christo </a:t>
            </a:r>
            <a:r>
              <a:rPr lang="en-US" dirty="0" smtClean="0"/>
              <a:t>– Man is justified by the finished work of “Christ alone.”</a:t>
            </a:r>
          </a:p>
          <a:p>
            <a:r>
              <a:rPr lang="en-US" i="1" dirty="0" smtClean="0"/>
              <a:t>Soli deo gloria </a:t>
            </a:r>
            <a:r>
              <a:rPr lang="en-US" dirty="0" smtClean="0"/>
              <a:t>– The focus of salvation and the Christian life is “glory to God alone.”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Reformation had been in the works for centuries.</a:t>
            </a:r>
          </a:p>
          <a:p>
            <a:r>
              <a:rPr lang="en-US" dirty="0" smtClean="0"/>
              <a:t>People had made attempts to reform what they perceived as wrong teachings and practices in the Roman Catholic Church, but none of those efforts ever had a major impact.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“In Christ Alone”- Phillips, Craig, &amp; Dean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http://www.youtube.com/watch?v=2zunQ--S7RM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Controversy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Pope Leo X (Giovanni de Medici, son of Lorenzo de Medici who purchased a cardinal’s position for him) wanted to raise funds to renovate St. Peter’s Basilica in Rome.  </a:t>
            </a:r>
          </a:p>
          <a:p>
            <a:r>
              <a:rPr lang="en-US" dirty="0" smtClean="0"/>
              <a:t>The papal treasury was depleted because of the lavish spending of Renaissance popes.</a:t>
            </a:r>
            <a:endParaRPr lang="en-US" dirty="0"/>
          </a:p>
        </p:txBody>
      </p:sp>
      <p:pic>
        <p:nvPicPr>
          <p:cNvPr id="5" name="Content Placeholder 4" descr="Pope_Leo_X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56285" y="1447800"/>
            <a:ext cx="3447966" cy="45071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Indulgences</a:t>
            </a:r>
            <a:endParaRPr lang="en-US" dirty="0"/>
          </a:p>
        </p:txBody>
      </p:sp>
      <p:pic>
        <p:nvPicPr>
          <p:cNvPr id="5" name="Content Placeholder 4" descr="Johann Tetze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0672" y="1600200"/>
            <a:ext cx="3210656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Leo sent agents to sell </a:t>
            </a:r>
            <a:r>
              <a:rPr lang="en-US" i="1" dirty="0" smtClean="0"/>
              <a:t>indulgences</a:t>
            </a:r>
            <a:r>
              <a:rPr lang="en-US" dirty="0" smtClean="0"/>
              <a:t>, which granted pardon for sins.</a:t>
            </a:r>
          </a:p>
          <a:p>
            <a:r>
              <a:rPr lang="en-US" dirty="0" smtClean="0"/>
              <a:t>In 1517, Johann Tetzel was sent to Wittenberg.</a:t>
            </a:r>
          </a:p>
          <a:p>
            <a:r>
              <a:rPr lang="en-US" dirty="0" smtClean="0"/>
              <a:t>Luther’s parishioners began enthusiastically purchasing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960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38200"/>
            <a:ext cx="7467600" cy="5287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People were led to believe that they could purchase a relative out of purgatory and into heaven.</a:t>
            </a:r>
          </a:p>
          <a:p>
            <a:r>
              <a:rPr lang="en-US" dirty="0" smtClean="0"/>
              <a:t>The church had taught that the saints had done more good works than necessary and had extra to share with others, hence there was a “treasury of saints.”  The pope served as “treasurer.”</a:t>
            </a:r>
          </a:p>
          <a:p>
            <a:r>
              <a:rPr lang="en-US" dirty="0" smtClean="0"/>
              <a:t>Since Luther believed and taught that salvation was a gift, he was upset that people were being misled into believing that they could purchase salvation.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Luther’s Break with Rome</a:t>
            </a:r>
            <a:endParaRPr lang="en-US" dirty="0"/>
          </a:p>
        </p:txBody>
      </p:sp>
      <p:pic>
        <p:nvPicPr>
          <p:cNvPr id="5" name="Content Placeholder 4" descr="MartinLuther nailing the 95 thes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9537" y="1600200"/>
            <a:ext cx="3552926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Oct. 31, 1517</a:t>
            </a:r>
          </a:p>
          <a:p>
            <a:r>
              <a:rPr lang="en-US" dirty="0" smtClean="0"/>
              <a:t>Martin Luther posted a list of 95 statements which he wished to discuss in a scholarly debate to the Wittenberg Church door.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His </a:t>
            </a:r>
            <a:r>
              <a:rPr lang="en-US" b="1" dirty="0" smtClean="0"/>
              <a:t>95 Theses </a:t>
            </a:r>
            <a:r>
              <a:rPr lang="en-US" dirty="0" smtClean="0"/>
              <a:t>quickly became a symbol of defiance against the corruption and hypocrisy of Rome, challenging the system of Roman Catholicism. </a:t>
            </a:r>
          </a:p>
          <a:p>
            <a:r>
              <a:rPr lang="en-US" b="1" dirty="0" smtClean="0"/>
              <a:t>Printed copies </a:t>
            </a:r>
            <a:r>
              <a:rPr lang="en-US" dirty="0" smtClean="0"/>
              <a:t>were circulated and many people agreed with Luther.</a:t>
            </a:r>
          </a:p>
          <a:p>
            <a:r>
              <a:rPr lang="en-US" b="1" dirty="0" smtClean="0"/>
              <a:t>Motives</a:t>
            </a:r>
            <a:r>
              <a:rPr lang="en-US" dirty="0" smtClean="0"/>
              <a:t>: some were disgusted with what amounted to extortion by the church; others wanted to stop German money from flowing to Rome.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Church’s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Denounced Luther as a heretic.</a:t>
            </a:r>
          </a:p>
          <a:p>
            <a:r>
              <a:rPr lang="en-US" dirty="0" smtClean="0"/>
              <a:t>Engaged him in debates to show Luther he was wrong.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Leipzig 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Johann Eck</a:t>
            </a:r>
          </a:p>
          <a:p>
            <a:pPr lvl="1"/>
            <a:r>
              <a:rPr lang="en-US" dirty="0" smtClean="0"/>
              <a:t>Luther was holding views similar to the condemned heretic John Huss.</a:t>
            </a:r>
          </a:p>
          <a:p>
            <a:pPr lvl="1"/>
            <a:r>
              <a:rPr lang="en-US" dirty="0" smtClean="0"/>
              <a:t>Papal authority is legitimate (the primacy of Peter).</a:t>
            </a:r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Martin Luther</a:t>
            </a:r>
          </a:p>
          <a:p>
            <a:pPr lvl="1"/>
            <a:r>
              <a:rPr lang="en-US" dirty="0" smtClean="0"/>
              <a:t>Pope had human authority, not divine</a:t>
            </a:r>
          </a:p>
          <a:p>
            <a:pPr lvl="1"/>
            <a:r>
              <a:rPr lang="en-US" dirty="0" smtClean="0"/>
              <a:t>Pope was fallible</a:t>
            </a:r>
          </a:p>
          <a:p>
            <a:pPr lvl="1"/>
            <a:r>
              <a:rPr lang="en-US" dirty="0" smtClean="0"/>
              <a:t>Scripture was only reliable authority</a:t>
            </a:r>
          </a:p>
          <a:p>
            <a:pPr lvl="1"/>
            <a:r>
              <a:rPr lang="en-US" dirty="0" smtClean="0"/>
              <a:t>Not all of Huss’ teachings were heretical</a:t>
            </a:r>
          </a:p>
          <a:p>
            <a:pPr lvl="1"/>
            <a:r>
              <a:rPr lang="en-US" dirty="0" smtClean="0"/>
              <a:t>Church councils could err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Diet of Worms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Pope issued a papal bull against Luther, condemning him for heresy and demanding he recant.</a:t>
            </a:r>
          </a:p>
          <a:p>
            <a:r>
              <a:rPr lang="en-US" dirty="0" smtClean="0"/>
              <a:t>Luther publicly tossed the bull into the fire, refusing.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Emperor, Charles V, grandson of Ferdinand &amp; Isabella, commanded that Luther appear at a hearing before the German diet, the German legislature made up of noblemen.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 being allowed to defend himself, Luther was asked to recant his heresy.</a:t>
            </a:r>
          </a:p>
          <a:p>
            <a:r>
              <a:rPr lang="en-US" dirty="0" smtClean="0"/>
              <a:t>Read Luther’s response on page 283.</a:t>
            </a:r>
          </a:p>
          <a:p>
            <a:r>
              <a:rPr lang="en-US" dirty="0" smtClean="0"/>
              <a:t>…here I stand…</a:t>
            </a:r>
          </a:p>
          <a:p>
            <a:r>
              <a:rPr lang="en-US" dirty="0" smtClean="0"/>
              <a:t>Emperor declared Luther an outlaw, banned his writings, and demanded his arrest and subsequent death for heresy.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16</a:t>
            </a:r>
            <a:r>
              <a:rPr lang="en-US" baseline="30000" dirty="0" smtClean="0"/>
              <a:t>th</a:t>
            </a:r>
            <a:r>
              <a:rPr lang="en-US" dirty="0" smtClean="0"/>
              <a:t> century, the corruption among the clergy became so open and pervasive</a:t>
            </a:r>
          </a:p>
          <a:p>
            <a:r>
              <a:rPr lang="en-US" dirty="0" smtClean="0"/>
              <a:t>and the selling of indulgences to raise money for the church</a:t>
            </a:r>
          </a:p>
          <a:p>
            <a:r>
              <a:rPr lang="en-US" dirty="0" smtClean="0"/>
              <a:t>just became too much for godly people to continue to tolerate.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Frederick the Wise protected Luther.</a:t>
            </a:r>
          </a:p>
          <a:p>
            <a:r>
              <a:rPr lang="en-US" dirty="0" smtClean="0"/>
              <a:t>He lived on for 25 years, writing and preaching.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in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doctrines of the Reformation continued to spread.</a:t>
            </a:r>
          </a:p>
          <a:p>
            <a:r>
              <a:rPr lang="en-US" dirty="0" smtClean="0"/>
              <a:t>Pamphlets and sermons helped.</a:t>
            </a:r>
          </a:p>
          <a:p>
            <a:r>
              <a:rPr lang="en-US" dirty="0" smtClean="0"/>
              <a:t>Luther translated New Testament into German.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Shorter Catechism </a:t>
            </a:r>
            <a:r>
              <a:rPr lang="en-US" dirty="0" smtClean="0"/>
              <a:t>explains Reformation principles in Q &amp; A form.</a:t>
            </a:r>
          </a:p>
          <a:p>
            <a:r>
              <a:rPr lang="en-US" dirty="0" smtClean="0"/>
              <a:t>Music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Mighty Fortress is Our God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43400" y="4800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http://www.youtube.com/watch?v=Yk8U58vfOoc&amp;feature=related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astle Church Wittenber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143000"/>
            <a:ext cx="4019550" cy="535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Augsburg Confession</a:t>
            </a:r>
            <a:endParaRPr lang="en-US" dirty="0"/>
          </a:p>
        </p:txBody>
      </p:sp>
      <p:pic>
        <p:nvPicPr>
          <p:cNvPr id="6" name="Content Placeholder 5" descr="Augsburg Confession dust jacke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8764" y="1600200"/>
            <a:ext cx="3394472" cy="452596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official statement of Lutheran beliefs</a:t>
            </a:r>
          </a:p>
          <a:p>
            <a:r>
              <a:rPr lang="en-US" dirty="0" smtClean="0"/>
              <a:t>Written by Philipp Melanchthon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Charles V was preoccupied fighting elsewhere in Europe.</a:t>
            </a:r>
          </a:p>
          <a:p>
            <a:pPr lvl="1"/>
            <a:r>
              <a:rPr lang="en-US" dirty="0" smtClean="0"/>
              <a:t>Francis I – France</a:t>
            </a:r>
          </a:p>
          <a:p>
            <a:pPr lvl="1"/>
            <a:r>
              <a:rPr lang="en-US" dirty="0" smtClean="0"/>
              <a:t>Suleiman – Turks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By the time he paid attention, 20 years passed, and Lutheranism was firmly entrenched.</a:t>
            </a:r>
            <a:endParaRPr lang="en-US" dirty="0"/>
          </a:p>
        </p:txBody>
      </p:sp>
      <p:pic>
        <p:nvPicPr>
          <p:cNvPr id="5" name="Content Placeholder 4" descr="charlesv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8304" y="2034381"/>
            <a:ext cx="2755392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Ultimately </a:t>
            </a:r>
            <a:r>
              <a:rPr lang="en-US" smtClean="0"/>
              <a:t>the prince </a:t>
            </a:r>
            <a:r>
              <a:rPr lang="en-US" dirty="0" smtClean="0"/>
              <a:t>of each German </a:t>
            </a:r>
            <a:r>
              <a:rPr lang="en-US" smtClean="0"/>
              <a:t>territory was </a:t>
            </a:r>
            <a:r>
              <a:rPr lang="en-US" dirty="0" smtClean="0"/>
              <a:t>allowed to decide whether his kingdom would be Roman Catholic or Lutheran.</a:t>
            </a:r>
          </a:p>
          <a:p>
            <a:r>
              <a:rPr lang="en-US" dirty="0" smtClean="0"/>
              <a:t>The people of the principality would have to decide whether they would accept the religion of the king or move somewhere else.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the Reformation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Switzerland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Ulrich Zwingli – a Roman Catholic priest in Zurich who recognized the corruption in the Roman church and became an outspoken critic.</a:t>
            </a:r>
          </a:p>
          <a:p>
            <a:r>
              <a:rPr lang="en-US" dirty="0" smtClean="0"/>
              <a:t>He was exposed to the writings of Martin Luther and began to make changes in his church.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Zwingli’s Teachings:</a:t>
            </a:r>
          </a:p>
          <a:p>
            <a:pPr lvl="1"/>
            <a:r>
              <a:rPr lang="en-US" dirty="0" smtClean="0"/>
              <a:t>Bible is the basis of faith</a:t>
            </a:r>
          </a:p>
          <a:p>
            <a:pPr lvl="1"/>
            <a:r>
              <a:rPr lang="en-US" dirty="0" smtClean="0"/>
              <a:t>No transubstantiation</a:t>
            </a:r>
          </a:p>
          <a:p>
            <a:pPr lvl="1"/>
            <a:r>
              <a:rPr lang="en-US" dirty="0" smtClean="0"/>
              <a:t>Priests don’t need to be celibate.</a:t>
            </a:r>
          </a:p>
          <a:p>
            <a:pPr lvl="1"/>
            <a:r>
              <a:rPr lang="en-US" dirty="0" smtClean="0"/>
              <a:t>Purgatory doesn’t exist.</a:t>
            </a:r>
          </a:p>
          <a:p>
            <a:pPr lvl="1"/>
            <a:r>
              <a:rPr lang="en-US" dirty="0" smtClean="0"/>
              <a:t>The pope is not so important.</a:t>
            </a:r>
          </a:p>
          <a:p>
            <a:pPr lvl="1"/>
            <a:r>
              <a:rPr lang="en-US" dirty="0" smtClean="0"/>
              <a:t>Christ is the only way to salvation.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Zwingli was killed in a battle between Protestants and Catholics in 1531.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Anabaptists – “baptize again”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Switzerland</a:t>
            </a:r>
          </a:p>
          <a:p>
            <a:r>
              <a:rPr lang="en-US" dirty="0" smtClean="0"/>
              <a:t>Opposed infant baptism</a:t>
            </a:r>
          </a:p>
          <a:p>
            <a:r>
              <a:rPr lang="en-US" dirty="0" smtClean="0"/>
              <a:t>People had to be re-baptized.</a:t>
            </a:r>
          </a:p>
          <a:p>
            <a:r>
              <a:rPr lang="en-US" dirty="0" smtClean="0"/>
              <a:t>Only true believers should be members of the local church.</a:t>
            </a:r>
          </a:p>
          <a:p>
            <a:r>
              <a:rPr lang="en-US" dirty="0" smtClean="0"/>
              <a:t>Separation of church and state.</a:t>
            </a:r>
          </a:p>
          <a:p>
            <a:r>
              <a:rPr lang="en-US" dirty="0" smtClean="0"/>
              <a:t>Christians should not fight against anyone. (Pacifism)</a:t>
            </a:r>
          </a:p>
          <a:p>
            <a:r>
              <a:rPr lang="en-US" dirty="0" smtClean="0"/>
              <a:t>Mennonites &amp; Amish are descendants of Anabaptists.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corruption coupled with more exposure of individuals to the Bible combined to set the background for the Protestant Reformation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Calvin – From France but moved to Geneva, Switzerland.</a:t>
            </a:r>
          </a:p>
          <a:p>
            <a:r>
              <a:rPr lang="en-US" dirty="0" smtClean="0"/>
              <a:t>Influenced by Luther and searched the Scriptures.</a:t>
            </a:r>
          </a:p>
          <a:p>
            <a:r>
              <a:rPr lang="en-US" dirty="0" smtClean="0"/>
              <a:t>1533 he converted and became a Protestant.</a:t>
            </a:r>
          </a:p>
          <a:p>
            <a:r>
              <a:rPr lang="en-US" dirty="0" smtClean="0"/>
              <a:t>Persecuted by the Catholic King of France.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Wrote </a:t>
            </a:r>
            <a:r>
              <a:rPr lang="en-US" i="1" dirty="0" smtClean="0"/>
              <a:t>The Institutes of the Christian Religion</a:t>
            </a:r>
            <a:r>
              <a:rPr lang="en-US" dirty="0" smtClean="0"/>
              <a:t> (a systemic document of Christian beliefs).</a:t>
            </a:r>
          </a:p>
          <a:p>
            <a:r>
              <a:rPr lang="en-US" dirty="0" smtClean="0"/>
              <a:t>Belief in the sovereignty of God.</a:t>
            </a:r>
          </a:p>
          <a:p>
            <a:r>
              <a:rPr lang="en-US" dirty="0" smtClean="0"/>
              <a:t>Believed that God “predestines” all things according to His will.</a:t>
            </a:r>
          </a:p>
          <a:p>
            <a:r>
              <a:rPr lang="en-US" dirty="0" smtClean="0"/>
              <a:t>God “foreordains” and “predestines” who will be saved.</a:t>
            </a:r>
          </a:p>
          <a:p>
            <a:r>
              <a:rPr lang="en-US" dirty="0" smtClean="0"/>
              <a:t>“Reformed churches” – Presbyterians follow John Calvin’s teachings.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Wycliffe, </a:t>
            </a:r>
            <a:r>
              <a:rPr lang="en-US" dirty="0" err="1" smtClean="0"/>
              <a:t>Lollards</a:t>
            </a:r>
            <a:endParaRPr lang="en-US" dirty="0" smtClean="0"/>
          </a:p>
          <a:p>
            <a:r>
              <a:rPr lang="en-US" dirty="0" smtClean="0"/>
              <a:t>No dominant leader in the Reformation</a:t>
            </a:r>
          </a:p>
          <a:p>
            <a:r>
              <a:rPr lang="en-US" dirty="0" smtClean="0"/>
              <a:t>Reformation in England is shaped by</a:t>
            </a:r>
          </a:p>
          <a:p>
            <a:pPr lvl="1"/>
            <a:r>
              <a:rPr lang="en-US" dirty="0" smtClean="0"/>
              <a:t>English translation of the Bible</a:t>
            </a:r>
          </a:p>
          <a:p>
            <a:pPr lvl="1"/>
            <a:r>
              <a:rPr lang="en-US" dirty="0" smtClean="0"/>
              <a:t>Involvement of English Rulers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Henry VIII – at first said Luther was a heretic.</a:t>
            </a:r>
          </a:p>
          <a:p>
            <a:r>
              <a:rPr lang="en-US" dirty="0" smtClean="0"/>
              <a:t>Wanted to divorce his wife, Catherine of Aragon</a:t>
            </a:r>
          </a:p>
          <a:p>
            <a:r>
              <a:rPr lang="en-US" dirty="0" smtClean="0"/>
              <a:t>Pope refused the divorce.</a:t>
            </a:r>
          </a:p>
          <a:p>
            <a:r>
              <a:rPr lang="en-US" dirty="0" smtClean="0"/>
              <a:t>Act of Supremacy – make king the head of the church in England.</a:t>
            </a:r>
          </a:p>
          <a:p>
            <a:r>
              <a:rPr lang="en-US" dirty="0" smtClean="0"/>
              <a:t>Church of England breaks from Rome.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Henry’s Successors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Edward VI – sympathetic to protestants, died at 16.</a:t>
            </a:r>
          </a:p>
          <a:p>
            <a:r>
              <a:rPr lang="en-US" dirty="0" smtClean="0"/>
              <a:t>Mary I, daughter of Catherine, became queen. She was very Catholic and persecuted Protestants. (Bloody Mary)</a:t>
            </a:r>
          </a:p>
          <a:p>
            <a:r>
              <a:rPr lang="en-US" dirty="0" smtClean="0"/>
              <a:t>Mary died after 5 years of rule.</a:t>
            </a:r>
          </a:p>
          <a:p>
            <a:r>
              <a:rPr lang="en-US" dirty="0" smtClean="0"/>
              <a:t>Elizabeth I, </a:t>
            </a:r>
            <a:r>
              <a:rPr lang="en-US" dirty="0" smtClean="0"/>
              <a:t>daughter of Anne Boleyn, became queen.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Reigned for 45 years</a:t>
            </a:r>
          </a:p>
          <a:p>
            <a:r>
              <a:rPr lang="en-US" dirty="0" smtClean="0"/>
              <a:t>Strong &amp; determined</a:t>
            </a:r>
          </a:p>
          <a:p>
            <a:r>
              <a:rPr lang="en-US" dirty="0" smtClean="0"/>
              <a:t>Never married</a:t>
            </a:r>
          </a:p>
          <a:p>
            <a:r>
              <a:rPr lang="en-US" dirty="0" smtClean="0"/>
              <a:t>Restored Protestantism to England</a:t>
            </a:r>
          </a:p>
          <a:p>
            <a:r>
              <a:rPr lang="en-US" dirty="0" smtClean="0"/>
              <a:t>Anglican Church – doctrine very similar to Roman Catholic Church, but the monarch was the head instead of the Pope.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War with Spain</a:t>
            </a:r>
          </a:p>
          <a:p>
            <a:r>
              <a:rPr lang="en-US" dirty="0" smtClean="0"/>
              <a:t>Philip II – King of Spain, Catholic</a:t>
            </a:r>
          </a:p>
          <a:p>
            <a:r>
              <a:rPr lang="en-US" dirty="0" smtClean="0"/>
              <a:t>Spanish Inquisition targets Protestants</a:t>
            </a:r>
          </a:p>
          <a:p>
            <a:r>
              <a:rPr lang="en-US" dirty="0" smtClean="0"/>
              <a:t>Philip had been married to Elizabeth’s sister Mary when Mary was queen.</a:t>
            </a:r>
          </a:p>
          <a:p>
            <a:r>
              <a:rPr lang="en-US" dirty="0" smtClean="0"/>
              <a:t>Mary died with no heir.</a:t>
            </a:r>
          </a:p>
          <a:p>
            <a:r>
              <a:rPr lang="en-US" dirty="0" smtClean="0"/>
              <a:t>Elizabeth became queen.</a:t>
            </a:r>
          </a:p>
          <a:p>
            <a:r>
              <a:rPr lang="en-US" dirty="0" smtClean="0"/>
              <a:t>Philip II wanted to rule England, tried to marry Elizabeth.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Elizabethan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Elizabeth had her sea captains plunder Spanish merchant vessels.</a:t>
            </a:r>
          </a:p>
          <a:p>
            <a:r>
              <a:rPr lang="en-US" dirty="0" smtClean="0"/>
              <a:t>She helped the Dutch fight against their Spanish ruler.</a:t>
            </a:r>
          </a:p>
          <a:p>
            <a:r>
              <a:rPr lang="en-US" dirty="0" smtClean="0"/>
              <a:t>Philip plotted to overthrow Elizabeth.</a:t>
            </a:r>
          </a:p>
          <a:p>
            <a:r>
              <a:rPr lang="en-US" dirty="0" smtClean="0"/>
              <a:t>Then he tried to invade England.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Spanish Armada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launched the “Invincible Armada” from Spain with the Pope’s blessing to attack England.</a:t>
            </a:r>
          </a:p>
          <a:p>
            <a:r>
              <a:rPr lang="en-US" dirty="0" smtClean="0"/>
              <a:t>Storms in the English Channel</a:t>
            </a:r>
          </a:p>
          <a:p>
            <a:r>
              <a:rPr lang="en-US" dirty="0" smtClean="0"/>
              <a:t>Big Spanish ships lacked maneuverability</a:t>
            </a:r>
          </a:p>
          <a:p>
            <a:r>
              <a:rPr lang="en-US" dirty="0" smtClean="0"/>
              <a:t>England’s Sir Francis Drake annihilated the Spanish fleet.</a:t>
            </a:r>
          </a:p>
          <a:p>
            <a:r>
              <a:rPr lang="en-US" dirty="0" smtClean="0"/>
              <a:t>This weakened Spain’s sea power and strengthened England as a power on the high seas.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Protestantism in England</a:t>
            </a:r>
          </a:p>
          <a:p>
            <a:r>
              <a:rPr lang="en-US" dirty="0" smtClean="0"/>
              <a:t>Church of England is still too Catholic for some.</a:t>
            </a:r>
          </a:p>
          <a:p>
            <a:r>
              <a:rPr lang="en-US" dirty="0" smtClean="0"/>
              <a:t>Puritans - desire to “purify” the church</a:t>
            </a:r>
          </a:p>
          <a:p>
            <a:r>
              <a:rPr lang="en-US" dirty="0" smtClean="0"/>
              <a:t>Separatists – think the church is too corrupt and they must separate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Forerunners of the Reformation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Knox – leader of the Protestant Reformation in Scotland</a:t>
            </a:r>
          </a:p>
          <a:p>
            <a:r>
              <a:rPr lang="en-US" dirty="0" smtClean="0"/>
              <a:t>Influenced by John Calvin</a:t>
            </a:r>
          </a:p>
          <a:p>
            <a:r>
              <a:rPr lang="en-US" dirty="0" smtClean="0"/>
              <a:t>Scotland becomes Protestant.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Netherlands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Philip of Spain rules. (Catholic)</a:t>
            </a:r>
          </a:p>
          <a:p>
            <a:r>
              <a:rPr lang="en-US" dirty="0" smtClean="0"/>
              <a:t>Persecutes the Protestants in the Netherlands.</a:t>
            </a:r>
          </a:p>
          <a:p>
            <a:r>
              <a:rPr lang="en-US" dirty="0" smtClean="0"/>
              <a:t>Armed revolt in 1568.</a:t>
            </a:r>
          </a:p>
          <a:p>
            <a:r>
              <a:rPr lang="en-US" dirty="0" smtClean="0"/>
              <a:t>William of Orange – Protestant leader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Influenced by Luther and Calvin.</a:t>
            </a:r>
          </a:p>
          <a:p>
            <a:r>
              <a:rPr lang="en-US" dirty="0" smtClean="0"/>
              <a:t>2000 Protestant congregations</a:t>
            </a:r>
          </a:p>
          <a:p>
            <a:r>
              <a:rPr lang="en-US" dirty="0" smtClean="0"/>
              <a:t>Ruled by Catholics</a:t>
            </a:r>
          </a:p>
          <a:p>
            <a:r>
              <a:rPr lang="en-US" dirty="0" smtClean="0"/>
              <a:t>Huguenots – French Protestants</a:t>
            </a:r>
          </a:p>
          <a:p>
            <a:r>
              <a:rPr lang="en-US" dirty="0" smtClean="0"/>
              <a:t>Huguenots are fiercely persecuted by the Catholic rulers.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St. Bartholomew’s Day Massacre – 20,000 Huguenots massacred by Catholics with the praise of King Phillip II of Spain</a:t>
            </a:r>
          </a:p>
          <a:p>
            <a:r>
              <a:rPr lang="en-US" dirty="0" smtClean="0"/>
              <a:t>Increases tension between French Catholics &amp; Protestants</a:t>
            </a:r>
          </a:p>
          <a:p>
            <a:r>
              <a:rPr lang="en-US" dirty="0" smtClean="0"/>
              <a:t>Civil War </a:t>
            </a:r>
          </a:p>
          <a:p>
            <a:r>
              <a:rPr lang="en-US" dirty="0" smtClean="0"/>
              <a:t>Henry of Navarre, a Protestant becomes king.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of French people are Catholic and don’t want a Protestant king.</a:t>
            </a:r>
          </a:p>
          <a:p>
            <a:r>
              <a:rPr lang="en-US" dirty="0" smtClean="0"/>
              <a:t>Henry becomes a Catholic but is tolerant toward the Protestants.</a:t>
            </a:r>
          </a:p>
          <a:p>
            <a:r>
              <a:rPr lang="en-US" dirty="0" smtClean="0"/>
              <a:t>Edict of Nantes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Counter Reformation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Protestantism is spreading across Northern and Eastern Europe.</a:t>
            </a:r>
          </a:p>
          <a:p>
            <a:r>
              <a:rPr lang="en-US" dirty="0" smtClean="0"/>
              <a:t>Protestants in England and France.</a:t>
            </a:r>
          </a:p>
          <a:p>
            <a:r>
              <a:rPr lang="en-US" dirty="0" smtClean="0"/>
              <a:t>Roman Catholic Church begins some Reforms within the church.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reforms within the Catholic Church are called the “Counter Reformation.”</a:t>
            </a:r>
          </a:p>
          <a:p>
            <a:r>
              <a:rPr lang="en-US" dirty="0" smtClean="0"/>
              <a:t>Protestants were protesting against the false doctrines of the church.</a:t>
            </a:r>
          </a:p>
          <a:p>
            <a:r>
              <a:rPr lang="en-US" dirty="0" smtClean="0"/>
              <a:t>The Counter Reformation focused on outward moral problems in the church.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Jesuits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Society of Jesus promote the Counter Reformation.</a:t>
            </a:r>
          </a:p>
          <a:p>
            <a:r>
              <a:rPr lang="en-US" dirty="0" smtClean="0"/>
              <a:t>Ignatius Loyola – founder</a:t>
            </a:r>
          </a:p>
          <a:p>
            <a:r>
              <a:rPr lang="en-US" dirty="0" smtClean="0"/>
              <a:t>Take a special vow of obedience to the Pope.</a:t>
            </a:r>
          </a:p>
          <a:p>
            <a:r>
              <a:rPr lang="en-US" dirty="0" smtClean="0"/>
              <a:t>Purpose: to suppress heresy and promote Roman Catholic education.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Jesuits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Jesuits tended to believe the “end justifies the means.”</a:t>
            </a:r>
          </a:p>
          <a:p>
            <a:r>
              <a:rPr lang="en-US" dirty="0" smtClean="0"/>
              <a:t>What does this mean?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John Wycliffe: Morning Star of the Reformation</a:t>
            </a:r>
            <a:endParaRPr lang="en-US" dirty="0"/>
          </a:p>
        </p:txBody>
      </p:sp>
      <p:pic>
        <p:nvPicPr>
          <p:cNvPr id="7" name="Content Placeholder 6" descr="john wycliff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4459" y="1600200"/>
            <a:ext cx="2903082" cy="452596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Englishman (1320?-1384)</a:t>
            </a:r>
          </a:p>
          <a:p>
            <a:r>
              <a:rPr lang="en-US" dirty="0" smtClean="0"/>
              <a:t>Preacher, scholar, patriotic leader, teacher, lecturer, theologian</a:t>
            </a:r>
          </a:p>
          <a:p>
            <a:r>
              <a:rPr lang="en-US" dirty="0" smtClean="0"/>
              <a:t>Associated with University of Oxford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Pope Paul III reorganized the Inquisition to combat the spread of Protestantism.</a:t>
            </a:r>
          </a:p>
          <a:p>
            <a:r>
              <a:rPr lang="en-US" dirty="0" smtClean="0"/>
              <a:t>Assumed anyone ACCUSED of heresy was GUILTY until proved INNOCENT.</a:t>
            </a:r>
          </a:p>
          <a:p>
            <a:r>
              <a:rPr lang="en-US" dirty="0" smtClean="0"/>
              <a:t>What is the inherent logical problem with this assumption?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Inquisition would try to elicit a confession.</a:t>
            </a:r>
          </a:p>
          <a:p>
            <a:r>
              <a:rPr lang="en-US" dirty="0" smtClean="0"/>
              <a:t>If no confession, punishment.</a:t>
            </a:r>
          </a:p>
          <a:p>
            <a:r>
              <a:rPr lang="en-US" dirty="0" smtClean="0"/>
              <a:t>Torture, burned at the stake.</a:t>
            </a:r>
          </a:p>
          <a:p>
            <a:r>
              <a:rPr lang="en-US" dirty="0" smtClean="0"/>
              <a:t>Family would lose property.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of Prohibited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Catholic censorship of Protestant literature.</a:t>
            </a:r>
          </a:p>
          <a:p>
            <a:r>
              <a:rPr lang="en-US" dirty="0" smtClean="0"/>
              <a:t>Printing press</a:t>
            </a:r>
          </a:p>
          <a:p>
            <a:r>
              <a:rPr lang="en-US" dirty="0" smtClean="0"/>
              <a:t>Books had to have a license from the church to be published.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Council of Trent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 of Catholic leaders</a:t>
            </a:r>
          </a:p>
          <a:p>
            <a:r>
              <a:rPr lang="en-US" dirty="0" smtClean="0"/>
              <a:t>Important because</a:t>
            </a:r>
          </a:p>
          <a:p>
            <a:pPr lvl="1"/>
            <a:r>
              <a:rPr lang="en-US" dirty="0" smtClean="0"/>
              <a:t>1. It condemned the biblical principles upon which </a:t>
            </a:r>
            <a:r>
              <a:rPr lang="en-US" dirty="0" smtClean="0"/>
              <a:t>P</a:t>
            </a:r>
            <a:r>
              <a:rPr lang="en-US" dirty="0" smtClean="0"/>
              <a:t>rotestantism is based.</a:t>
            </a:r>
          </a:p>
          <a:p>
            <a:pPr lvl="1"/>
            <a:r>
              <a:rPr lang="en-US" dirty="0" smtClean="0"/>
              <a:t>2. It rejected the doctrines of sola fide and sola Scriptura.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are </a:t>
            </a:r>
            <a:r>
              <a:rPr lang="en-US" smtClean="0"/>
              <a:t>these doctrines?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Wycliffe's Teachings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4800600" cy="914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God’s Word changes people.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Roman Church had strayed from its original purity in doctrine and practice.</a:t>
            </a:r>
          </a:p>
          <a:p>
            <a:r>
              <a:rPr lang="en-US" dirty="0" smtClean="0"/>
              <a:t>He opposed the wealth and power of the Church.</a:t>
            </a:r>
          </a:p>
          <a:p>
            <a:pPr lvl="1"/>
            <a:r>
              <a:rPr lang="en-US" dirty="0" smtClean="0"/>
              <a:t>He wanted to get rid of corrupt clergy.</a:t>
            </a:r>
          </a:p>
          <a:p>
            <a:pPr lvl="1"/>
            <a:r>
              <a:rPr lang="en-US" dirty="0" smtClean="0"/>
              <a:t>He denounced monastic orders.</a:t>
            </a:r>
          </a:p>
          <a:p>
            <a:pPr lvl="1"/>
            <a:r>
              <a:rPr lang="en-US" dirty="0" smtClean="0"/>
              <a:t>He criticized confessing sins to a priest.</a:t>
            </a:r>
          </a:p>
          <a:p>
            <a:pPr lvl="1"/>
            <a:r>
              <a:rPr lang="en-US" dirty="0" smtClean="0"/>
              <a:t>He denied the doctrine of transubstantiation.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Wycliffe’s times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676400"/>
            <a:ext cx="762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Wycliffe lived during the time of the Great Schism when the Pope resided in France and was influenced by the French nobility.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Hundred Years’ War was going on, so the French and English were hostile.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Therefore, as an Englishman, to support the Pope was to support the French.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Wycliffe was a critic of the corrupt clergy, he gained the support of John of Gaunt, an English nobleman who wanted to get wealth by seizing the property of the church.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1718</TotalTime>
  <Words>2356</Words>
  <Application>Microsoft Office PowerPoint</Application>
  <PresentationFormat>On-screen Show (4:3)</PresentationFormat>
  <Paragraphs>271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Technic</vt:lpstr>
      <vt:lpstr>The Reformation</vt:lpstr>
      <vt:lpstr>Slide 2</vt:lpstr>
      <vt:lpstr>Slide 3</vt:lpstr>
      <vt:lpstr>Slide 4</vt:lpstr>
      <vt:lpstr>Forerunners of the Reformation</vt:lpstr>
      <vt:lpstr>John Wycliffe: Morning Star of the Reformation</vt:lpstr>
      <vt:lpstr>Wycliffe's Teachings</vt:lpstr>
      <vt:lpstr>Wycliffe’s times</vt:lpstr>
      <vt:lpstr>Slide 9</vt:lpstr>
      <vt:lpstr>Wycliffe’s beliefs</vt:lpstr>
      <vt:lpstr>Wycliffe</vt:lpstr>
      <vt:lpstr>John Huss</vt:lpstr>
      <vt:lpstr>Huss</vt:lpstr>
      <vt:lpstr>Slide 14</vt:lpstr>
      <vt:lpstr> Examine the “Chaucer &amp; Wycliffe” inset on page 279. </vt:lpstr>
      <vt:lpstr>The Beginning of the Reformation</vt:lpstr>
      <vt:lpstr>Martin Luther</vt:lpstr>
      <vt:lpstr>Slide 18</vt:lpstr>
      <vt:lpstr>Solas of the Reformation</vt:lpstr>
      <vt:lpstr>“In Christ Alone”- Phillips, Craig, &amp; Dean</vt:lpstr>
      <vt:lpstr>Controversy</vt:lpstr>
      <vt:lpstr>Indulgences</vt:lpstr>
      <vt:lpstr>Slide 23</vt:lpstr>
      <vt:lpstr>Luther’s Break with Rome</vt:lpstr>
      <vt:lpstr>Slide 25</vt:lpstr>
      <vt:lpstr>The Church’s Response</vt:lpstr>
      <vt:lpstr>Leipzig Debate</vt:lpstr>
      <vt:lpstr>The Diet of Worms</vt:lpstr>
      <vt:lpstr>Worms</vt:lpstr>
      <vt:lpstr>Slide 30</vt:lpstr>
      <vt:lpstr>Progress in Germany</vt:lpstr>
      <vt:lpstr>A Mighty Fortress is Our God</vt:lpstr>
      <vt:lpstr>The Augsburg Confession</vt:lpstr>
      <vt:lpstr>Politics</vt:lpstr>
      <vt:lpstr>Slide 35</vt:lpstr>
      <vt:lpstr>Spread of the Reformation</vt:lpstr>
      <vt:lpstr>Switzerland</vt:lpstr>
      <vt:lpstr>Slide 38</vt:lpstr>
      <vt:lpstr>Anabaptists – “baptize again”</vt:lpstr>
      <vt:lpstr>Calvin</vt:lpstr>
      <vt:lpstr>Calvin</vt:lpstr>
      <vt:lpstr>England</vt:lpstr>
      <vt:lpstr>Slide 43</vt:lpstr>
      <vt:lpstr>Henry’s Successors</vt:lpstr>
      <vt:lpstr>Elizabeth I</vt:lpstr>
      <vt:lpstr>Elizabeth I</vt:lpstr>
      <vt:lpstr>Elizabethan England</vt:lpstr>
      <vt:lpstr>The Spanish Armada</vt:lpstr>
      <vt:lpstr>Puritans</vt:lpstr>
      <vt:lpstr>Scotland</vt:lpstr>
      <vt:lpstr>Netherlands</vt:lpstr>
      <vt:lpstr>France</vt:lpstr>
      <vt:lpstr>France</vt:lpstr>
      <vt:lpstr>France</vt:lpstr>
      <vt:lpstr>The Counter Reformation </vt:lpstr>
      <vt:lpstr>Slide 56</vt:lpstr>
      <vt:lpstr>Slide 57</vt:lpstr>
      <vt:lpstr>Jesuits</vt:lpstr>
      <vt:lpstr>Jesuits</vt:lpstr>
      <vt:lpstr>Inquisition</vt:lpstr>
      <vt:lpstr>Slide 61</vt:lpstr>
      <vt:lpstr>Index of Prohibited Books</vt:lpstr>
      <vt:lpstr>Council of Trent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Reformation</dc:title>
  <dc:creator>Cotton Blossom</dc:creator>
  <cp:lastModifiedBy>Cotton Blossom</cp:lastModifiedBy>
  <cp:revision>42</cp:revision>
  <dcterms:created xsi:type="dcterms:W3CDTF">2011-01-07T17:20:46Z</dcterms:created>
  <dcterms:modified xsi:type="dcterms:W3CDTF">2011-11-30T02:55:54Z</dcterms:modified>
</cp:coreProperties>
</file>